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6924"/>
  <workbookPr/>
  <mc:AlternateContent xmlns:mc="http://schemas.openxmlformats.org/markup-compatibility/2006">
    <mc:Choice Requires="x15">
      <x15ac:absPath xmlns:x15ac="http://schemas.microsoft.com/office/spreadsheetml/2010/11/ac" url="M:\Research\Practice Research\ERM\ERM154-Case Study Challenge\SRCSC 2024\Data\4Final\"/>
    </mc:Choice>
  </mc:AlternateContent>
  <xr:revisionPtr revIDLastSave="0" documentId="13_ncr:1_{6906B10D-7B8F-4938-AC2E-605A13B85200}" xr6:coauthVersionLast="47" xr6:coauthVersionMax="47" xr10:uidLastSave="{00000000-0000-0000-0000-000000000000}"/>
  <bookViews>
    <workbookView xWindow="-23148" yWindow="-108" windowWidth="23256" windowHeight="12576" xr2:uid="{2D36D00D-3F0D-4757-A836-C11B1821922D}"/>
  </bookViews>
  <sheets>
    <sheet name="Mortality Table" sheetId="18" r:id="rId1"/>
  </sheet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7" uniqueCount="7">
  <si>
    <t>Age</t>
  </si>
  <si>
    <t>Mortality Rate</t>
  </si>
  <si>
    <t>Lumaria Mortality Table</t>
  </si>
  <si>
    <t>General population, all sex combined, ultimate table, max age 120</t>
  </si>
  <si>
    <t>Copyright © 2024 by the Society of Actuaries Research Institute. All rights reserved.</t>
  </si>
  <si>
    <t>Base year: 2010</t>
  </si>
  <si>
    <t>2024 Student Research Case Study Challenge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00000"/>
  </numFmts>
  <fonts count="6" x14ac:knownFonts="1">
    <font>
      <sz val="11"/>
      <color theme="1"/>
      <name val="Calibri Light"/>
      <family val="2"/>
      <scheme val="minor"/>
    </font>
    <font>
      <sz val="10"/>
      <name val="Arial"/>
      <family val="2"/>
    </font>
    <font>
      <sz val="7.5"/>
      <name val="Calibri Light"/>
      <family val="2"/>
      <scheme val="minor"/>
    </font>
    <font>
      <b/>
      <sz val="14"/>
      <color theme="4"/>
      <name val="Calibri Light"/>
      <family val="2"/>
      <scheme val="minor"/>
    </font>
    <font>
      <b/>
      <sz val="11"/>
      <color theme="0"/>
      <name val="Calibri"/>
      <family val="2"/>
      <scheme val="major"/>
    </font>
    <font>
      <sz val="10"/>
      <name val="Calibri Light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4"/>
        <bgColor indexed="64"/>
      </patternFill>
    </fill>
  </fills>
  <borders count="1">
    <border>
      <left/>
      <right/>
      <top/>
      <bottom/>
      <diagonal/>
    </border>
  </borders>
  <cellStyleXfs count="2">
    <xf numFmtId="0" fontId="0" fillId="0" borderId="0"/>
    <xf numFmtId="0" fontId="1" fillId="0" borderId="0">
      <alignment vertical="center"/>
    </xf>
  </cellStyleXfs>
  <cellXfs count="7">
    <xf numFmtId="0" fontId="0" fillId="0" borderId="0" xfId="0"/>
    <xf numFmtId="0" fontId="2" fillId="0" borderId="0" xfId="0" applyFont="1" applyAlignment="1">
      <alignment horizontal="right" vertical="center" indent="1"/>
    </xf>
    <xf numFmtId="0" fontId="3" fillId="0" borderId="0" xfId="0" applyFont="1"/>
    <xf numFmtId="0" fontId="4" fillId="2" borderId="0" xfId="0" applyFont="1" applyFill="1" applyAlignment="1">
      <alignment horizontal="center"/>
    </xf>
    <xf numFmtId="0" fontId="0" fillId="0" borderId="0" xfId="0" applyAlignment="1">
      <alignment horizontal="center"/>
    </xf>
    <xf numFmtId="0" fontId="5" fillId="0" borderId="0" xfId="1" applyFont="1" applyAlignment="1">
      <alignment horizontal="center" vertical="center"/>
    </xf>
    <xf numFmtId="164" fontId="0" fillId="0" borderId="0" xfId="0" applyNumberFormat="1" applyAlignment="1">
      <alignment horizontal="center"/>
    </xf>
  </cellXfs>
  <cellStyles count="2">
    <cellStyle name="Normal" xfId="0" builtinId="0"/>
    <cellStyle name="Normal 2" xfId="1" xr:uid="{C6C923D4-AD70-468F-9860-890EAB1A01BB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7</xdr:col>
      <xdr:colOff>606552</xdr:colOff>
      <xdr:row>5</xdr:row>
      <xdr:rowOff>121138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10025DFB-8493-4DB2-AE2F-8342015E82D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5330952" cy="1035538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SOA Excel">
  <a:themeElements>
    <a:clrScheme name="SOA Blue hyperlink">
      <a:dk1>
        <a:srgbClr val="000000"/>
      </a:dk1>
      <a:lt1>
        <a:sysClr val="window" lastClr="FFFFFF"/>
      </a:lt1>
      <a:dk2>
        <a:srgbClr val="44546A"/>
      </a:dk2>
      <a:lt2>
        <a:srgbClr val="E7E6E6"/>
      </a:lt2>
      <a:accent1>
        <a:srgbClr val="024D7C"/>
      </a:accent1>
      <a:accent2>
        <a:srgbClr val="77C4D5"/>
      </a:accent2>
      <a:accent3>
        <a:srgbClr val="D23138"/>
      </a:accent3>
      <a:accent4>
        <a:srgbClr val="FDCE07"/>
      </a:accent4>
      <a:accent5>
        <a:srgbClr val="BABF33"/>
      </a:accent5>
      <a:accent6>
        <a:srgbClr val="E27F26"/>
      </a:accent6>
      <a:hlink>
        <a:srgbClr val="4E82A3"/>
      </a:hlink>
      <a:folHlink>
        <a:srgbClr val="024D7C"/>
      </a:folHlink>
    </a:clrScheme>
    <a:fontScheme name="SOA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D7C0A9-8609-49FA-BA06-193FA2300D05}">
  <dimension ref="A6:H134"/>
  <sheetViews>
    <sheetView tabSelected="1" workbookViewId="0">
      <selection activeCell="F22" sqref="F22"/>
    </sheetView>
  </sheetViews>
  <sheetFormatPr defaultRowHeight="14.4" x14ac:dyDescent="0.3"/>
  <cols>
    <col min="1" max="1" width="8.21875" customWidth="1"/>
    <col min="2" max="2" width="14.109375" customWidth="1"/>
    <col min="4" max="4" width="11" customWidth="1"/>
  </cols>
  <sheetData>
    <row r="6" spans="1:8" ht="10.199999999999999" customHeight="1" x14ac:dyDescent="0.3"/>
    <row r="7" spans="1:8" x14ac:dyDescent="0.3">
      <c r="H7" s="1" t="s">
        <v>4</v>
      </c>
    </row>
    <row r="9" spans="1:8" ht="18" x14ac:dyDescent="0.35">
      <c r="A9" s="2" t="s">
        <v>6</v>
      </c>
    </row>
    <row r="10" spans="1:8" ht="18" x14ac:dyDescent="0.35">
      <c r="A10" s="2" t="s">
        <v>2</v>
      </c>
    </row>
    <row r="11" spans="1:8" x14ac:dyDescent="0.3">
      <c r="A11" t="s">
        <v>3</v>
      </c>
    </row>
    <row r="12" spans="1:8" x14ac:dyDescent="0.3">
      <c r="A12" t="s">
        <v>5</v>
      </c>
    </row>
    <row r="14" spans="1:8" ht="16.5" customHeight="1" x14ac:dyDescent="0.3">
      <c r="A14" s="3" t="s">
        <v>0</v>
      </c>
      <c r="B14" s="3" t="s">
        <v>1</v>
      </c>
      <c r="D14" s="4"/>
      <c r="E14" s="4"/>
    </row>
    <row r="15" spans="1:8" x14ac:dyDescent="0.3">
      <c r="A15" s="5">
        <v>1</v>
      </c>
      <c r="B15" s="6">
        <v>3.5467709367217283E-3</v>
      </c>
    </row>
    <row r="16" spans="1:8" x14ac:dyDescent="0.3">
      <c r="A16" s="5">
        <v>2</v>
      </c>
      <c r="B16" s="6">
        <v>3.3729701321473949E-4</v>
      </c>
    </row>
    <row r="17" spans="1:2" x14ac:dyDescent="0.3">
      <c r="A17" s="5">
        <v>3</v>
      </c>
      <c r="B17" s="6">
        <v>2.4023107547649304E-4</v>
      </c>
    </row>
    <row r="18" spans="1:2" x14ac:dyDescent="0.3">
      <c r="A18" s="5">
        <v>4</v>
      </c>
      <c r="B18" s="6">
        <v>1.8043713926302416E-4</v>
      </c>
    </row>
    <row r="19" spans="1:2" x14ac:dyDescent="0.3">
      <c r="A19" s="5">
        <v>5</v>
      </c>
      <c r="B19" s="6">
        <v>1.5766389199491741E-4</v>
      </c>
    </row>
    <row r="20" spans="1:2" x14ac:dyDescent="0.3">
      <c r="A20" s="5">
        <v>6</v>
      </c>
      <c r="B20" s="6">
        <v>1.474379697585769E-4</v>
      </c>
    </row>
    <row r="21" spans="1:2" x14ac:dyDescent="0.3">
      <c r="A21" s="5">
        <v>7</v>
      </c>
      <c r="B21" s="6">
        <v>1.3814060864040663E-4</v>
      </c>
    </row>
    <row r="22" spans="1:2" x14ac:dyDescent="0.3">
      <c r="A22" s="5">
        <v>8</v>
      </c>
      <c r="B22" s="6">
        <v>1.2860488919949175E-4</v>
      </c>
    </row>
    <row r="23" spans="1:2" x14ac:dyDescent="0.3">
      <c r="A23" s="5">
        <v>9</v>
      </c>
      <c r="B23" s="6">
        <v>1.2627726836086407E-4</v>
      </c>
    </row>
    <row r="24" spans="1:2" x14ac:dyDescent="0.3">
      <c r="A24" s="5">
        <v>10</v>
      </c>
      <c r="B24" s="6">
        <v>1.2500360584498095E-4</v>
      </c>
    </row>
    <row r="25" spans="1:2" x14ac:dyDescent="0.3">
      <c r="A25" s="5">
        <v>11</v>
      </c>
      <c r="B25" s="6">
        <v>1.3696678500635325E-4</v>
      </c>
    </row>
    <row r="26" spans="1:2" x14ac:dyDescent="0.3">
      <c r="A26" s="5">
        <v>12</v>
      </c>
      <c r="B26" s="6">
        <v>1.4521640584498093E-4</v>
      </c>
    </row>
    <row r="27" spans="1:2" x14ac:dyDescent="0.3">
      <c r="A27" s="5">
        <v>13</v>
      </c>
      <c r="B27" s="6">
        <v>1.6118866836086404E-4</v>
      </c>
    </row>
    <row r="28" spans="1:2" x14ac:dyDescent="0.3">
      <c r="A28" s="5">
        <v>14</v>
      </c>
      <c r="B28" s="6">
        <v>1.8100057255400254E-4</v>
      </c>
    </row>
    <row r="29" spans="1:2" x14ac:dyDescent="0.3">
      <c r="A29" s="5">
        <v>15</v>
      </c>
      <c r="B29" s="6">
        <v>2.1694796289707752E-4</v>
      </c>
    </row>
    <row r="30" spans="1:2" x14ac:dyDescent="0.3">
      <c r="A30" s="5">
        <v>16</v>
      </c>
      <c r="B30" s="6">
        <v>2.6258807827191869E-4</v>
      </c>
    </row>
    <row r="31" spans="1:2" x14ac:dyDescent="0.3">
      <c r="A31" s="5">
        <v>17</v>
      </c>
      <c r="B31" s="6">
        <v>3.1455799364675985E-4</v>
      </c>
    </row>
    <row r="32" spans="1:2" x14ac:dyDescent="0.3">
      <c r="A32" s="5">
        <v>18</v>
      </c>
      <c r="B32" s="6">
        <v>3.7621994790343078E-4</v>
      </c>
    </row>
    <row r="33" spans="1:2" x14ac:dyDescent="0.3">
      <c r="A33" s="5">
        <v>19</v>
      </c>
      <c r="B33" s="6">
        <v>4.2354015349428209E-4</v>
      </c>
    </row>
    <row r="34" spans="1:2" x14ac:dyDescent="0.3">
      <c r="A34" s="5">
        <v>20</v>
      </c>
      <c r="B34" s="6">
        <v>4.5942347293519695E-4</v>
      </c>
    </row>
    <row r="35" spans="1:2" x14ac:dyDescent="0.3">
      <c r="A35" s="5">
        <v>21</v>
      </c>
      <c r="B35" s="6">
        <v>4.9583377153748407E-4</v>
      </c>
    </row>
    <row r="36" spans="1:2" x14ac:dyDescent="0.3">
      <c r="A36" s="5">
        <v>22</v>
      </c>
      <c r="B36" s="6">
        <v>5.2075138958068614E-4</v>
      </c>
    </row>
    <row r="37" spans="1:2" x14ac:dyDescent="0.3">
      <c r="A37" s="5">
        <v>23</v>
      </c>
      <c r="B37" s="6">
        <v>5.4044964650571791E-4</v>
      </c>
    </row>
    <row r="38" spans="1:2" x14ac:dyDescent="0.3">
      <c r="A38" s="5">
        <v>24</v>
      </c>
      <c r="B38" s="6">
        <v>5.4255756315120713E-4</v>
      </c>
    </row>
    <row r="39" spans="1:2" x14ac:dyDescent="0.3">
      <c r="A39" s="5">
        <v>25</v>
      </c>
      <c r="B39" s="6">
        <v>5.4536811867852606E-4</v>
      </c>
    </row>
    <row r="40" spans="1:2" x14ac:dyDescent="0.3">
      <c r="A40" s="5">
        <v>26</v>
      </c>
      <c r="B40" s="6">
        <v>5.558572714104193E-4</v>
      </c>
    </row>
    <row r="41" spans="1:2" x14ac:dyDescent="0.3">
      <c r="A41" s="5">
        <v>27</v>
      </c>
      <c r="B41" s="6">
        <v>5.6823515476493009E-4</v>
      </c>
    </row>
    <row r="42" spans="1:2" x14ac:dyDescent="0.3">
      <c r="A42" s="5">
        <v>28</v>
      </c>
      <c r="B42" s="6">
        <v>5.8293444091486659E-4</v>
      </c>
    </row>
    <row r="43" spans="1:2" x14ac:dyDescent="0.3">
      <c r="A43" s="5">
        <v>29</v>
      </c>
      <c r="B43" s="6">
        <v>5.9880064650571791E-4</v>
      </c>
    </row>
    <row r="44" spans="1:2" x14ac:dyDescent="0.3">
      <c r="A44" s="5">
        <v>30</v>
      </c>
      <c r="B44" s="6">
        <v>6.1932831181702667E-4</v>
      </c>
    </row>
    <row r="45" spans="1:2" x14ac:dyDescent="0.3">
      <c r="A45" s="5">
        <v>31</v>
      </c>
      <c r="B45" s="6">
        <v>6.4993111181702663E-4</v>
      </c>
    </row>
    <row r="46" spans="1:2" x14ac:dyDescent="0.3">
      <c r="A46" s="5">
        <v>32</v>
      </c>
      <c r="B46" s="6">
        <v>6.8674453265565438E-4</v>
      </c>
    </row>
    <row r="47" spans="1:2" x14ac:dyDescent="0.3">
      <c r="A47" s="5">
        <v>33</v>
      </c>
      <c r="B47" s="6">
        <v>7.2349525489199488E-4</v>
      </c>
    </row>
    <row r="48" spans="1:2" x14ac:dyDescent="0.3">
      <c r="A48" s="5">
        <v>34</v>
      </c>
      <c r="B48" s="6">
        <v>7.6924228132147399E-4</v>
      </c>
    </row>
    <row r="49" spans="1:2" x14ac:dyDescent="0.3">
      <c r="A49" s="5">
        <v>35</v>
      </c>
      <c r="B49" s="6">
        <v>8.1713505082592125E-4</v>
      </c>
    </row>
    <row r="50" spans="1:2" x14ac:dyDescent="0.3">
      <c r="A50" s="5">
        <v>36</v>
      </c>
      <c r="B50" s="6">
        <v>8.7338418424396443E-4</v>
      </c>
    </row>
    <row r="51" spans="1:2" x14ac:dyDescent="0.3">
      <c r="A51" s="5">
        <v>37</v>
      </c>
      <c r="B51" s="6">
        <v>9.4989016213468871E-4</v>
      </c>
    </row>
    <row r="52" spans="1:2" x14ac:dyDescent="0.3">
      <c r="A52" s="5">
        <v>38</v>
      </c>
      <c r="B52" s="6">
        <v>1.0389179067344346E-3</v>
      </c>
    </row>
    <row r="53" spans="1:2" x14ac:dyDescent="0.3">
      <c r="A53" s="5">
        <v>39</v>
      </c>
      <c r="B53" s="6">
        <v>1.1303800152477764E-3</v>
      </c>
    </row>
    <row r="54" spans="1:2" x14ac:dyDescent="0.3">
      <c r="A54" s="5">
        <v>40</v>
      </c>
      <c r="B54" s="6">
        <v>1.2258009445997461E-3</v>
      </c>
    </row>
    <row r="55" spans="1:2" x14ac:dyDescent="0.3">
      <c r="A55" s="5">
        <v>41</v>
      </c>
      <c r="B55" s="6">
        <v>1.337018476747141E-3</v>
      </c>
    </row>
    <row r="56" spans="1:2" x14ac:dyDescent="0.3">
      <c r="A56" s="5">
        <v>42</v>
      </c>
      <c r="B56" s="6">
        <v>1.4474328449809405E-3</v>
      </c>
    </row>
    <row r="57" spans="1:2" x14ac:dyDescent="0.3">
      <c r="A57" s="5">
        <v>43</v>
      </c>
      <c r="B57" s="6">
        <v>1.5733551951715374E-3</v>
      </c>
    </row>
    <row r="58" spans="1:2" x14ac:dyDescent="0.3">
      <c r="A58" s="5">
        <v>44</v>
      </c>
      <c r="B58" s="6">
        <v>1.7089262259212198E-3</v>
      </c>
    </row>
    <row r="59" spans="1:2" x14ac:dyDescent="0.3">
      <c r="A59" s="5">
        <v>45</v>
      </c>
      <c r="B59" s="6">
        <v>1.8567366205844982E-3</v>
      </c>
    </row>
    <row r="60" spans="1:2" x14ac:dyDescent="0.3">
      <c r="A60" s="5">
        <v>46</v>
      </c>
      <c r="B60" s="6">
        <v>2.0141832597204575E-3</v>
      </c>
    </row>
    <row r="61" spans="1:2" x14ac:dyDescent="0.3">
      <c r="A61" s="5">
        <v>47</v>
      </c>
      <c r="B61" s="6">
        <v>2.1985740808132146E-3</v>
      </c>
    </row>
    <row r="62" spans="1:2" x14ac:dyDescent="0.3">
      <c r="A62" s="5">
        <v>48</v>
      </c>
      <c r="B62" s="6">
        <v>2.4105056658195682E-3</v>
      </c>
    </row>
    <row r="63" spans="1:2" x14ac:dyDescent="0.3">
      <c r="A63" s="5">
        <v>49</v>
      </c>
      <c r="B63" s="6">
        <v>2.63510375501906E-3</v>
      </c>
    </row>
    <row r="64" spans="1:2" x14ac:dyDescent="0.3">
      <c r="A64" s="5">
        <v>50</v>
      </c>
      <c r="B64" s="6">
        <v>2.8812138650571792E-3</v>
      </c>
    </row>
    <row r="65" spans="1:2" x14ac:dyDescent="0.3">
      <c r="A65" s="5">
        <v>51</v>
      </c>
      <c r="B65" s="6">
        <v>3.145021744599746E-3</v>
      </c>
    </row>
    <row r="66" spans="1:2" x14ac:dyDescent="0.3">
      <c r="A66" s="5">
        <v>52</v>
      </c>
      <c r="B66" s="6">
        <v>3.4487228810673445E-3</v>
      </c>
    </row>
    <row r="67" spans="1:2" x14ac:dyDescent="0.3">
      <c r="A67" s="5">
        <v>53</v>
      </c>
      <c r="B67" s="6">
        <v>3.7953977966963151E-3</v>
      </c>
    </row>
    <row r="68" spans="1:2" x14ac:dyDescent="0.3">
      <c r="A68" s="5">
        <v>54</v>
      </c>
      <c r="B68" s="6">
        <v>4.1777060914866583E-3</v>
      </c>
    </row>
    <row r="69" spans="1:2" x14ac:dyDescent="0.3">
      <c r="A69" s="5">
        <v>55</v>
      </c>
      <c r="B69" s="6">
        <v>4.6130945583227447E-3</v>
      </c>
    </row>
    <row r="70" spans="1:2" x14ac:dyDescent="0.3">
      <c r="A70" s="5">
        <v>56</v>
      </c>
      <c r="B70" s="6">
        <v>5.1056032027954256E-3</v>
      </c>
    </row>
    <row r="71" spans="1:2" x14ac:dyDescent="0.3">
      <c r="A71" s="5">
        <v>57</v>
      </c>
      <c r="B71" s="6">
        <v>5.619987973824651E-3</v>
      </c>
    </row>
    <row r="72" spans="1:2" x14ac:dyDescent="0.3">
      <c r="A72" s="5">
        <v>58</v>
      </c>
      <c r="B72" s="6">
        <v>6.1702892129606099E-3</v>
      </c>
    </row>
    <row r="73" spans="1:2" x14ac:dyDescent="0.3">
      <c r="A73" s="5">
        <v>59</v>
      </c>
      <c r="B73" s="6">
        <v>6.7757222424396444E-3</v>
      </c>
    </row>
    <row r="74" spans="1:2" x14ac:dyDescent="0.3">
      <c r="A74" s="5">
        <v>60</v>
      </c>
      <c r="B74" s="6">
        <v>7.5010029440914869E-3</v>
      </c>
    </row>
    <row r="75" spans="1:2" x14ac:dyDescent="0.3">
      <c r="A75" s="5">
        <v>61</v>
      </c>
      <c r="B75" s="6">
        <v>8.2742651761118172E-3</v>
      </c>
    </row>
    <row r="76" spans="1:2" x14ac:dyDescent="0.3">
      <c r="A76" s="5">
        <v>62</v>
      </c>
      <c r="B76" s="6">
        <v>9.0435150193138511E-3</v>
      </c>
    </row>
    <row r="77" spans="1:2" x14ac:dyDescent="0.3">
      <c r="A77" s="5">
        <v>63</v>
      </c>
      <c r="B77" s="6">
        <v>9.8905893872935201E-3</v>
      </c>
    </row>
    <row r="78" spans="1:2" x14ac:dyDescent="0.3">
      <c r="A78" s="5">
        <v>64</v>
      </c>
      <c r="B78" s="6">
        <v>1.0791810686149936E-2</v>
      </c>
    </row>
    <row r="79" spans="1:2" x14ac:dyDescent="0.3">
      <c r="A79" s="5">
        <v>65</v>
      </c>
      <c r="B79" s="6">
        <v>1.179480792249047E-2</v>
      </c>
    </row>
    <row r="80" spans="1:2" x14ac:dyDescent="0.3">
      <c r="A80" s="5">
        <v>66</v>
      </c>
      <c r="B80" s="6">
        <v>1.295246090444727E-2</v>
      </c>
    </row>
    <row r="81" spans="1:2" x14ac:dyDescent="0.3">
      <c r="A81" s="5">
        <v>67</v>
      </c>
      <c r="B81" s="6">
        <v>1.4188622256416773E-2</v>
      </c>
    </row>
    <row r="82" spans="1:2" x14ac:dyDescent="0.3">
      <c r="A82" s="5">
        <v>68</v>
      </c>
      <c r="B82" s="6">
        <v>1.5503496109021601E-2</v>
      </c>
    </row>
    <row r="83" spans="1:2" x14ac:dyDescent="0.3">
      <c r="A83" s="5">
        <v>69</v>
      </c>
      <c r="B83" s="6">
        <v>1.6983421589326558E-2</v>
      </c>
    </row>
    <row r="84" spans="1:2" x14ac:dyDescent="0.3">
      <c r="A84" s="5">
        <v>70</v>
      </c>
      <c r="B84" s="6">
        <v>1.8651765124269377E-2</v>
      </c>
    </row>
    <row r="85" spans="1:2" x14ac:dyDescent="0.3">
      <c r="A85" s="5">
        <v>71</v>
      </c>
      <c r="B85" s="6">
        <v>2.0562487060736975E-2</v>
      </c>
    </row>
    <row r="86" spans="1:2" x14ac:dyDescent="0.3">
      <c r="A86" s="5">
        <v>72</v>
      </c>
      <c r="B86" s="6">
        <v>2.2765758884625162E-2</v>
      </c>
    </row>
    <row r="87" spans="1:2" x14ac:dyDescent="0.3">
      <c r="A87" s="5">
        <v>73</v>
      </c>
      <c r="B87" s="6">
        <v>2.5307340269123256E-2</v>
      </c>
    </row>
    <row r="88" spans="1:2" x14ac:dyDescent="0.3">
      <c r="A88" s="5">
        <v>74</v>
      </c>
      <c r="B88" s="6">
        <v>2.8334236526048284E-2</v>
      </c>
    </row>
    <row r="89" spans="1:2" x14ac:dyDescent="0.3">
      <c r="A89" s="5">
        <v>75</v>
      </c>
      <c r="B89" s="6">
        <v>3.1824836496060993E-2</v>
      </c>
    </row>
    <row r="90" spans="1:2" x14ac:dyDescent="0.3">
      <c r="A90" s="5">
        <v>76</v>
      </c>
      <c r="B90" s="6">
        <v>3.5833906505717918E-2</v>
      </c>
    </row>
    <row r="91" spans="1:2" x14ac:dyDescent="0.3">
      <c r="A91" s="5">
        <v>77</v>
      </c>
      <c r="B91" s="6">
        <v>4.0464987995425666E-2</v>
      </c>
    </row>
    <row r="92" spans="1:2" x14ac:dyDescent="0.3">
      <c r="A92" s="5">
        <v>78</v>
      </c>
      <c r="B92" s="6">
        <v>4.5643336333418043E-2</v>
      </c>
    </row>
    <row r="93" spans="1:2" x14ac:dyDescent="0.3">
      <c r="A93" s="5">
        <v>79</v>
      </c>
      <c r="B93" s="6">
        <v>5.1405899271918687E-2</v>
      </c>
    </row>
    <row r="94" spans="1:2" x14ac:dyDescent="0.3">
      <c r="A94" s="5">
        <v>80</v>
      </c>
      <c r="B94" s="6">
        <v>5.7695679228970773E-2</v>
      </c>
    </row>
    <row r="95" spans="1:2" x14ac:dyDescent="0.3">
      <c r="A95" s="5">
        <v>81</v>
      </c>
      <c r="B95" s="6">
        <v>6.4609670970775093E-2</v>
      </c>
    </row>
    <row r="96" spans="1:2" x14ac:dyDescent="0.3">
      <c r="A96" s="5">
        <v>82</v>
      </c>
      <c r="B96" s="6">
        <v>7.238829879618805E-2</v>
      </c>
    </row>
    <row r="97" spans="1:2" x14ac:dyDescent="0.3">
      <c r="A97" s="5">
        <v>83</v>
      </c>
      <c r="B97" s="6">
        <v>8.1128882170520972E-2</v>
      </c>
    </row>
    <row r="98" spans="1:2" x14ac:dyDescent="0.3">
      <c r="A98" s="5">
        <v>84</v>
      </c>
      <c r="B98" s="6">
        <v>9.0986516077001256E-2</v>
      </c>
    </row>
    <row r="99" spans="1:2" x14ac:dyDescent="0.3">
      <c r="A99" s="5">
        <v>85</v>
      </c>
      <c r="B99" s="6">
        <v>0.10163566077153749</v>
      </c>
    </row>
    <row r="100" spans="1:2" x14ac:dyDescent="0.3">
      <c r="A100" s="5">
        <v>86</v>
      </c>
      <c r="B100" s="6">
        <v>0.11276342591181704</v>
      </c>
    </row>
    <row r="101" spans="1:2" x14ac:dyDescent="0.3">
      <c r="A101" s="5">
        <v>87</v>
      </c>
      <c r="B101" s="6">
        <v>0.12490965290927573</v>
      </c>
    </row>
    <row r="102" spans="1:2" x14ac:dyDescent="0.3">
      <c r="A102" s="5">
        <v>88</v>
      </c>
      <c r="B102" s="6">
        <v>0.13803127342998731</v>
      </c>
    </row>
    <row r="103" spans="1:2" x14ac:dyDescent="0.3">
      <c r="A103" s="5">
        <v>89</v>
      </c>
      <c r="B103" s="6">
        <v>0.15248948848157562</v>
      </c>
    </row>
    <row r="104" spans="1:2" x14ac:dyDescent="0.3">
      <c r="A104" s="5">
        <v>90</v>
      </c>
      <c r="B104" s="6">
        <v>0.16847775353087674</v>
      </c>
    </row>
    <row r="105" spans="1:2" x14ac:dyDescent="0.3">
      <c r="A105" s="5">
        <v>91</v>
      </c>
      <c r="B105" s="6">
        <v>0.18435779780889455</v>
      </c>
    </row>
    <row r="106" spans="1:2" x14ac:dyDescent="0.3">
      <c r="A106" s="5">
        <v>92</v>
      </c>
      <c r="B106" s="6">
        <v>0.20150767026226174</v>
      </c>
    </row>
    <row r="107" spans="1:2" x14ac:dyDescent="0.3">
      <c r="A107" s="5">
        <v>93</v>
      </c>
      <c r="B107" s="6">
        <v>0.21947818412782719</v>
      </c>
    </row>
    <row r="108" spans="1:2" x14ac:dyDescent="0.3">
      <c r="A108" s="5">
        <v>94</v>
      </c>
      <c r="B108" s="6">
        <v>0.23804537449479032</v>
      </c>
    </row>
    <row r="109" spans="1:2" x14ac:dyDescent="0.3">
      <c r="A109" s="5">
        <v>95</v>
      </c>
      <c r="B109" s="6">
        <v>0.25796651698627704</v>
      </c>
    </row>
    <row r="110" spans="1:2" x14ac:dyDescent="0.3">
      <c r="A110" s="5">
        <v>96</v>
      </c>
      <c r="B110" s="6">
        <v>0.27845540395654383</v>
      </c>
    </row>
    <row r="111" spans="1:2" x14ac:dyDescent="0.3">
      <c r="A111" s="5">
        <v>97</v>
      </c>
      <c r="B111" s="6">
        <v>0.3001550888663278</v>
      </c>
    </row>
    <row r="112" spans="1:2" x14ac:dyDescent="0.3">
      <c r="A112" s="5">
        <v>98</v>
      </c>
      <c r="B112" s="6">
        <v>0.32312675535603558</v>
      </c>
    </row>
    <row r="113" spans="1:2" x14ac:dyDescent="0.3">
      <c r="A113" s="5">
        <v>99</v>
      </c>
      <c r="B113" s="6">
        <v>0.34652291522744605</v>
      </c>
    </row>
    <row r="114" spans="1:2" x14ac:dyDescent="0.3">
      <c r="A114" s="5">
        <v>100</v>
      </c>
      <c r="B114" s="6">
        <v>0.37097341737992373</v>
      </c>
    </row>
    <row r="115" spans="1:2" x14ac:dyDescent="0.3">
      <c r="A115" s="5">
        <v>101</v>
      </c>
      <c r="B115" s="6">
        <v>0.39558799944950446</v>
      </c>
    </row>
    <row r="116" spans="1:2" x14ac:dyDescent="0.3">
      <c r="A116" s="5">
        <v>102</v>
      </c>
      <c r="B116" s="6">
        <v>0.41980049707080053</v>
      </c>
    </row>
    <row r="117" spans="1:2" x14ac:dyDescent="0.3">
      <c r="A117" s="5">
        <v>103</v>
      </c>
      <c r="B117" s="6">
        <v>0.44459121840721733</v>
      </c>
    </row>
    <row r="118" spans="1:2" x14ac:dyDescent="0.3">
      <c r="A118" s="5">
        <v>104</v>
      </c>
      <c r="B118" s="6">
        <v>0.46981582329306226</v>
      </c>
    </row>
    <row r="119" spans="1:2" x14ac:dyDescent="0.3">
      <c r="A119" s="5">
        <v>105</v>
      </c>
      <c r="B119" s="6">
        <v>0.49531220556264299</v>
      </c>
    </row>
    <row r="120" spans="1:2" x14ac:dyDescent="0.3">
      <c r="A120" s="5">
        <v>106</v>
      </c>
      <c r="B120" s="6">
        <v>0.5209182590502669</v>
      </c>
    </row>
    <row r="121" spans="1:2" x14ac:dyDescent="0.3">
      <c r="A121" s="5">
        <v>107</v>
      </c>
      <c r="B121" s="6">
        <v>0.54665980912289713</v>
      </c>
    </row>
    <row r="122" spans="1:2" x14ac:dyDescent="0.3">
      <c r="A122" s="5">
        <v>108</v>
      </c>
      <c r="B122" s="6">
        <v>0.57258531688320202</v>
      </c>
    </row>
    <row r="123" spans="1:2" x14ac:dyDescent="0.3">
      <c r="A123" s="5">
        <v>109</v>
      </c>
      <c r="B123" s="6">
        <v>0.59854572710932663</v>
      </c>
    </row>
    <row r="124" spans="1:2" x14ac:dyDescent="0.3">
      <c r="A124" s="5">
        <v>110</v>
      </c>
      <c r="B124" s="6">
        <v>0.62439216023913602</v>
      </c>
    </row>
    <row r="125" spans="1:2" x14ac:dyDescent="0.3">
      <c r="A125" s="5">
        <v>111</v>
      </c>
      <c r="B125" s="6">
        <v>0.65439911939105466</v>
      </c>
    </row>
    <row r="126" spans="1:2" x14ac:dyDescent="0.3">
      <c r="A126" s="5">
        <v>112</v>
      </c>
      <c r="B126" s="6">
        <v>0.68424289066266841</v>
      </c>
    </row>
    <row r="127" spans="1:2" x14ac:dyDescent="0.3">
      <c r="A127" s="5">
        <v>113</v>
      </c>
      <c r="B127" s="6">
        <v>0.71388658551268114</v>
      </c>
    </row>
    <row r="128" spans="1:2" x14ac:dyDescent="0.3">
      <c r="A128" s="5">
        <v>114</v>
      </c>
      <c r="B128" s="6">
        <v>0.74329384237895813</v>
      </c>
    </row>
    <row r="129" spans="1:2" x14ac:dyDescent="0.3">
      <c r="A129" s="5">
        <v>115</v>
      </c>
      <c r="B129" s="6">
        <v>0.77242812403964423</v>
      </c>
    </row>
    <row r="130" spans="1:2" x14ac:dyDescent="0.3">
      <c r="A130" s="5">
        <v>116</v>
      </c>
      <c r="B130" s="6">
        <v>0.80141379757682352</v>
      </c>
    </row>
    <row r="131" spans="1:2" x14ac:dyDescent="0.3">
      <c r="A131" s="5">
        <v>117</v>
      </c>
      <c r="B131" s="6">
        <v>0.83039947111400259</v>
      </c>
    </row>
    <row r="132" spans="1:2" x14ac:dyDescent="0.3">
      <c r="A132" s="5">
        <v>118</v>
      </c>
      <c r="B132" s="6">
        <v>0.85938514465118176</v>
      </c>
    </row>
    <row r="133" spans="1:2" x14ac:dyDescent="0.3">
      <c r="A133" s="5">
        <v>119</v>
      </c>
      <c r="B133" s="6">
        <v>0.88837081818836094</v>
      </c>
    </row>
    <row r="134" spans="1:2" x14ac:dyDescent="0.3">
      <c r="A134" s="5">
        <v>120</v>
      </c>
      <c r="B134" s="6">
        <v>1</v>
      </c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901900B4254B94789CF350FCE9D9532" ma:contentTypeVersion="28" ma:contentTypeDescription="Create a new document." ma:contentTypeScope="" ma:versionID="b6e11a1cab71f33dd793ccc184911fd6">
  <xsd:schema xmlns:xsd="http://www.w3.org/2001/XMLSchema" xmlns:xs="http://www.w3.org/2001/XMLSchema" xmlns:p="http://schemas.microsoft.com/office/2006/metadata/properties" xmlns:ns3="a8731525-c14b-41eb-8783-9b500bb8a584" xmlns:ns4="9bc22217-216d-448b-adb6-4eb99c5cb5d5" targetNamespace="http://schemas.microsoft.com/office/2006/metadata/properties" ma:root="true" ma:fieldsID="e703b428b7e0da397dd08db8afd2800c" ns3:_="" ns4:_="">
    <xsd:import namespace="a8731525-c14b-41eb-8783-9b500bb8a584"/>
    <xsd:import namespace="9bc22217-216d-448b-adb6-4eb99c5cb5d5"/>
    <xsd:element name="properties">
      <xsd:complexType>
        <xsd:sequence>
          <xsd:element name="documentManagement">
            <xsd:complexType>
              <xsd:all>
                <xsd:element ref="ns3:NotebookType" minOccurs="0"/>
                <xsd:element ref="ns3:FolderType" minOccurs="0"/>
                <xsd:element ref="ns3:Owner" minOccurs="0"/>
                <xsd:element ref="ns3:DefaultSectionNames" minOccurs="0"/>
                <xsd:element ref="ns3:Templates" minOccurs="0"/>
                <xsd:element ref="ns3:CultureName" minOccurs="0"/>
                <xsd:element ref="ns3:AppVersion" minOccurs="0"/>
                <xsd:element ref="ns3:Teachers" minOccurs="0"/>
                <xsd:element ref="ns3:Students" minOccurs="0"/>
                <xsd:element ref="ns3:Student_Group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731525-c14b-41eb-8783-9b500bb8a584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Owner" ma:index="1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1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2" nillable="true" ma:displayName="Templates" ma:internalName="Templates">
      <xsd:simpleType>
        <xsd:restriction base="dms:Note">
          <xsd:maxLength value="255"/>
        </xsd:restriction>
      </xsd:simpleType>
    </xsd:element>
    <xsd:element name="CultureName" ma:index="13" nillable="true" ma:displayName="Culture Name" ma:internalName="CultureName">
      <xsd:simpleType>
        <xsd:restriction base="dms:Text"/>
      </xsd:simpleType>
    </xsd:element>
    <xsd:element name="AppVersion" ma:index="14" nillable="true" ma:displayName="App Version" ma:internalName="AppVersion">
      <xsd:simpleType>
        <xsd:restriction base="dms:Text"/>
      </xsd:simpleType>
    </xsd:element>
    <xsd:element name="Teachers" ma:index="15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6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7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18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19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0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21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22" nillable="true" ma:displayName="Is Collaboration Space Locked" ma:internalName="Is_Collaboration_Space_Locked">
      <xsd:simpleType>
        <xsd:restriction base="dms:Boolean"/>
      </xsd:simpleType>
    </xsd:element>
    <xsd:element name="MediaServiceMetadata" ma:index="2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9" nillable="true" ma:displayName="MediaServiceAutoTags" ma:internalName="MediaServiceAutoTags" ma:readOnly="true">
      <xsd:simpleType>
        <xsd:restriction base="dms:Text"/>
      </xsd:simpleType>
    </xsd:element>
    <xsd:element name="MediaServiceOCR" ma:index="3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3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35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c22217-216d-448b-adb6-4eb99c5cb5d5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a8731525-c14b-41eb-8783-9b500bb8a584" xsi:nil="true"/>
    <Is_Collaboration_Space_Locked xmlns="a8731525-c14b-41eb-8783-9b500bb8a584" xsi:nil="true"/>
    <NotebookType xmlns="a8731525-c14b-41eb-8783-9b500bb8a584" xsi:nil="true"/>
    <FolderType xmlns="a8731525-c14b-41eb-8783-9b500bb8a584" xsi:nil="true"/>
    <Owner xmlns="a8731525-c14b-41eb-8783-9b500bb8a584">
      <UserInfo>
        <DisplayName/>
        <AccountId xsi:nil="true"/>
        <AccountType/>
      </UserInfo>
    </Owner>
    <Student_Groups xmlns="a8731525-c14b-41eb-8783-9b500bb8a584">
      <UserInfo>
        <DisplayName/>
        <AccountId xsi:nil="true"/>
        <AccountType/>
      </UserInfo>
    </Student_Groups>
    <Has_Teacher_Only_SectionGroup xmlns="a8731525-c14b-41eb-8783-9b500bb8a584" xsi:nil="true"/>
    <CultureName xmlns="a8731525-c14b-41eb-8783-9b500bb8a584" xsi:nil="true"/>
    <Students xmlns="a8731525-c14b-41eb-8783-9b500bb8a584">
      <UserInfo>
        <DisplayName/>
        <AccountId xsi:nil="true"/>
        <AccountType/>
      </UserInfo>
    </Students>
    <AppVersion xmlns="a8731525-c14b-41eb-8783-9b500bb8a584" xsi:nil="true"/>
    <Invited_Students xmlns="a8731525-c14b-41eb-8783-9b500bb8a584" xsi:nil="true"/>
    <Templates xmlns="a8731525-c14b-41eb-8783-9b500bb8a584" xsi:nil="true"/>
    <Teachers xmlns="a8731525-c14b-41eb-8783-9b500bb8a584">
      <UserInfo>
        <DisplayName/>
        <AccountId xsi:nil="true"/>
        <AccountType/>
      </UserInfo>
    </Teachers>
    <Invited_Teachers xmlns="a8731525-c14b-41eb-8783-9b500bb8a584" xsi:nil="true"/>
    <DefaultSectionNames xmlns="a8731525-c14b-41eb-8783-9b500bb8a584" xsi:nil="true"/>
  </documentManagement>
</p:properties>
</file>

<file path=customXml/itemProps1.xml><?xml version="1.0" encoding="utf-8"?>
<ds:datastoreItem xmlns:ds="http://schemas.openxmlformats.org/officeDocument/2006/customXml" ds:itemID="{43E0D9AC-BB0E-4A4E-8315-17DA75C40F1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579FCF6-36BB-4DB9-83AE-71963E8AD3A7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D919BD32-421E-4922-907C-8A82744C8E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8731525-c14b-41eb-8783-9b500bb8a584"/>
    <ds:schemaRef ds:uri="9bc22217-216d-448b-adb6-4eb99c5cb5d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0BE170ED-28C1-43D8-9FC5-C144081798B4}">
  <ds:schemaRefs>
    <ds:schemaRef ds:uri="http://www.w3.org/XML/1998/namespace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9bc22217-216d-448b-adb6-4eb99c5cb5d5"/>
    <ds:schemaRef ds:uri="http://schemas.microsoft.com/office/infopath/2007/PartnerControls"/>
    <ds:schemaRef ds:uri="a8731525-c14b-41eb-8783-9b500bb8a584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Mortality Table</vt:lpstr>
    </vt:vector>
  </TitlesOfParts>
  <Company>Maryville University of St. Louis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Liu, Yuanjin</dc:creator>
  <cp:lastModifiedBy>Lisa Schilling</cp:lastModifiedBy>
  <dcterms:created xsi:type="dcterms:W3CDTF">2022-10-07T17:08:29Z</dcterms:created>
  <dcterms:modified xsi:type="dcterms:W3CDTF">2023-12-19T20:16:13Z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0x0101009901900B4254B94789CF350FCE9D9532</vt:lpwstr>
  </property>
</Properties>
</file>